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62" r:id="rId5"/>
    <p:sldId id="267" r:id="rId6"/>
    <p:sldId id="268" r:id="rId7"/>
    <p:sldId id="263" r:id="rId8"/>
    <p:sldId id="264" r:id="rId9"/>
    <p:sldId id="26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A5F"/>
    <a:srgbClr val="1CAE97"/>
    <a:srgbClr val="E4E4E5"/>
    <a:srgbClr val="A3A7AC"/>
    <a:srgbClr val="2F3A46"/>
    <a:srgbClr val="14AE95"/>
    <a:srgbClr val="2230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0000" autoAdjust="0"/>
    <p:restoredTop sz="94660"/>
  </p:normalViewPr>
  <p:slideViewPr>
    <p:cSldViewPr snapToGrid="0">
      <p:cViewPr varScale="1">
        <p:scale>
          <a:sx n="54" d="100"/>
          <a:sy n="54" d="100"/>
        </p:scale>
        <p:origin x="224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08784-E628-D345-818C-A836C249D67C}" type="datetimeFigureOut">
              <a:rPr kumimoji="1" lang="ko-KR" altLang="en-US" smtClean="0"/>
              <a:t>2017. 7. 5.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51D478-CA71-AE41-9DBA-89D16EFDC6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5077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223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021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689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812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223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5284" y="454033"/>
            <a:ext cx="10515600" cy="1325563"/>
          </a:xfrm>
        </p:spPr>
        <p:txBody>
          <a:bodyPr/>
          <a:lstStyle>
            <a:lvl1pPr>
              <a:defRPr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0"/>
          </p:nvPr>
        </p:nvSpPr>
        <p:spPr>
          <a:xfrm>
            <a:off x="950684" y="409802"/>
            <a:ext cx="10515600" cy="449263"/>
          </a:xfrm>
        </p:spPr>
        <p:txBody>
          <a:bodyPr>
            <a:noAutofit/>
          </a:bodyPr>
          <a:lstStyle>
            <a:lvl1pPr marL="0" indent="0" algn="l" defTabSz="914400" rtl="0" eaLnBrk="1" latinLnBrk="1" hangingPunct="1">
              <a:buNone/>
              <a:defRPr lang="ko-KR" altLang="en-US" sz="2400" kern="120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A3A7AC"/>
                </a:solidFill>
                <a:latin typeface="Rix고딕 M" panose="02020603020101020101" pitchFamily="18" charset="-127"/>
                <a:ea typeface="Rix고딕 M" panose="02020603020101020101" pitchFamily="18" charset="-127"/>
                <a:cs typeface="+mn-cs"/>
              </a:defRPr>
            </a:lvl1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5" name="직사각형 14"/>
          <p:cNvSpPr/>
          <p:nvPr userDrawn="1"/>
        </p:nvSpPr>
        <p:spPr>
          <a:xfrm>
            <a:off x="889566" y="473868"/>
            <a:ext cx="82321" cy="871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486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66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121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582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881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428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41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026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8BD51-8446-4BFA-8D85-CB90A7BF8B5F}" type="datetimeFigureOut">
              <a:rPr lang="ko-KR" altLang="en-US" smtClean="0"/>
              <a:t>2017. 7. 5.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C1255-3B02-49C1-93D1-6909A0C970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779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8420059" y="2665835"/>
            <a:ext cx="3771941" cy="1375200"/>
          </a:xfrm>
          <a:prstGeom prst="rect">
            <a:avLst/>
          </a:prstGeom>
          <a:solidFill>
            <a:srgbClr val="1CA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8839511" y="2839609"/>
            <a:ext cx="1027651" cy="102765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dirty="0"/>
              <a:t>2</a:t>
            </a:r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592044" y="2665835"/>
            <a:ext cx="145661" cy="1376417"/>
          </a:xfrm>
          <a:prstGeom prst="rect">
            <a:avLst/>
          </a:prstGeom>
          <a:solidFill>
            <a:srgbClr val="1CA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664874" y="3005385"/>
            <a:ext cx="25122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초급 </a:t>
            </a:r>
            <a:r>
              <a:rPr lang="en-US" altLang="ko-KR" sz="6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1</a:t>
            </a:r>
            <a:endParaRPr lang="ko-KR" altLang="en-US" sz="660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53996" y="2548236"/>
            <a:ext cx="18533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A3A7AC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AI STUDY</a:t>
            </a:r>
            <a:endParaRPr lang="ko-KR" altLang="en-US" sz="280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A3A7AC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cxnSp>
        <p:nvCxnSpPr>
          <p:cNvPr id="8" name="직선 연결선 16"/>
          <p:cNvCxnSpPr/>
          <p:nvPr/>
        </p:nvCxnSpPr>
        <p:spPr>
          <a:xfrm>
            <a:off x="2707782" y="6398415"/>
            <a:ext cx="87649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98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Chapter 1 : </a:t>
            </a:r>
            <a:r>
              <a:rPr lang="en-US" altLang="ko-KR" dirty="0"/>
              <a:t>Image </a:t>
            </a:r>
            <a:r>
              <a:rPr lang="en-US" altLang="ko-KR" dirty="0" smtClean="0"/>
              <a:t>Classification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CS231n</a:t>
            </a:r>
            <a:endParaRPr lang="ko-KR" altLang="en-US" dirty="0"/>
          </a:p>
        </p:txBody>
      </p:sp>
      <p:cxnSp>
        <p:nvCxnSpPr>
          <p:cNvPr id="23" name="직선 연결선 16"/>
          <p:cNvCxnSpPr/>
          <p:nvPr/>
        </p:nvCxnSpPr>
        <p:spPr>
          <a:xfrm>
            <a:off x="2707782" y="6398415"/>
            <a:ext cx="87649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텍스트 상자 5"/>
          <p:cNvSpPr txBox="1"/>
          <p:nvPr/>
        </p:nvSpPr>
        <p:spPr>
          <a:xfrm>
            <a:off x="925284" y="1991362"/>
            <a:ext cx="93485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 smtClean="0">
                <a:solidFill>
                  <a:schemeClr val="bg1"/>
                </a:solidFill>
              </a:rPr>
              <a:t>- Problem </a:t>
            </a:r>
            <a:r>
              <a:rPr kumimoji="1" lang="en-US" altLang="ko-KR" sz="2400" dirty="0">
                <a:solidFill>
                  <a:schemeClr val="bg1"/>
                </a:solidFill>
              </a:rPr>
              <a:t>of Image </a:t>
            </a:r>
            <a:r>
              <a:rPr kumimoji="1" lang="en-US" altLang="ko-KR" sz="2400" dirty="0" smtClean="0">
                <a:solidFill>
                  <a:schemeClr val="bg1"/>
                </a:solidFill>
              </a:rPr>
              <a:t>Classification</a:t>
            </a:r>
          </a:p>
          <a:p>
            <a:endParaRPr kumimoji="1" lang="en-US" altLang="ko-KR" sz="2400" dirty="0">
              <a:solidFill>
                <a:schemeClr val="bg1"/>
              </a:solidFill>
            </a:endParaRPr>
          </a:p>
          <a:p>
            <a:r>
              <a:rPr kumimoji="1" lang="en-US" altLang="ko-KR" sz="2400" dirty="0" smtClean="0">
                <a:solidFill>
                  <a:schemeClr val="bg1"/>
                </a:solidFill>
              </a:rPr>
              <a:t>- Nearest </a:t>
            </a:r>
            <a:r>
              <a:rPr kumimoji="1" lang="en-US" altLang="ko-KR" sz="2400" dirty="0">
                <a:solidFill>
                  <a:schemeClr val="bg1"/>
                </a:solidFill>
              </a:rPr>
              <a:t>Neighbor classifier</a:t>
            </a:r>
            <a:r>
              <a:rPr kumimoji="1" lang="en-US" altLang="ko-KR" sz="2400" dirty="0" smtClean="0">
                <a:solidFill>
                  <a:schemeClr val="bg1"/>
                </a:solidFill>
              </a:rPr>
              <a:t>.</a:t>
            </a:r>
          </a:p>
          <a:p>
            <a:endParaRPr kumimoji="1" lang="en-US" altLang="ko-KR" sz="2400" dirty="0" smtClean="0">
              <a:solidFill>
                <a:schemeClr val="bg1"/>
              </a:solidFill>
            </a:endParaRPr>
          </a:p>
          <a:p>
            <a:r>
              <a:rPr kumimoji="1" lang="en-US" altLang="ko-KR" sz="2400" dirty="0" smtClean="0">
                <a:solidFill>
                  <a:schemeClr val="bg1"/>
                </a:solidFill>
              </a:rPr>
              <a:t>- Parameter Vs Hyperparameter</a:t>
            </a:r>
            <a:endParaRPr kumimoji="1" lang="en-US" altLang="ko-KR" sz="2400" dirty="0">
              <a:solidFill>
                <a:schemeClr val="bg1"/>
              </a:solidFill>
            </a:endParaRPr>
          </a:p>
          <a:p>
            <a:endParaRPr kumimoji="1" lang="en-US" altLang="ko-KR" sz="2400" dirty="0">
              <a:solidFill>
                <a:schemeClr val="bg1"/>
              </a:solidFill>
            </a:endParaRPr>
          </a:p>
          <a:p>
            <a:r>
              <a:rPr kumimoji="1" lang="en-US" altLang="ko-KR" sz="2400" dirty="0" smtClean="0">
                <a:solidFill>
                  <a:schemeClr val="bg1"/>
                </a:solidFill>
              </a:rPr>
              <a:t>- Validation set</a:t>
            </a:r>
            <a:endParaRPr kumimoji="1" lang="en-US" altLang="ko-KR" sz="2400" dirty="0">
              <a:solidFill>
                <a:schemeClr val="bg1"/>
              </a:solidFill>
            </a:endParaRPr>
          </a:p>
          <a:p>
            <a:endParaRPr kumimoji="1" lang="en-US" altLang="ko-KR" sz="2400" dirty="0">
              <a:solidFill>
                <a:schemeClr val="bg1"/>
              </a:solidFill>
            </a:endParaRPr>
          </a:p>
          <a:p>
            <a:r>
              <a:rPr kumimoji="1" lang="en-US" altLang="ko-KR" sz="2400" dirty="0" smtClean="0">
                <a:solidFill>
                  <a:schemeClr val="bg1"/>
                </a:solidFill>
              </a:rPr>
              <a:t>- Cross-validation</a:t>
            </a:r>
          </a:p>
        </p:txBody>
      </p:sp>
    </p:spTree>
    <p:extLst>
      <p:ext uri="{BB962C8B-B14F-4D97-AF65-F5344CB8AC3E}">
        <p14:creationId xmlns:p14="http://schemas.microsoft.com/office/powerpoint/2010/main" val="95624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Problem of Image Classification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CS231n Chapter1 : Image Classification</a:t>
            </a:r>
            <a:endParaRPr lang="ko-KR" altLang="en-US"/>
          </a:p>
        </p:txBody>
      </p:sp>
      <p:cxnSp>
        <p:nvCxnSpPr>
          <p:cNvPr id="23" name="직선 연결선 16"/>
          <p:cNvCxnSpPr/>
          <p:nvPr/>
        </p:nvCxnSpPr>
        <p:spPr>
          <a:xfrm>
            <a:off x="2707782" y="6398415"/>
            <a:ext cx="87649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684" y="1923974"/>
            <a:ext cx="10522039" cy="377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86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Nearest </a:t>
            </a:r>
            <a:r>
              <a:rPr kumimoji="1" lang="en-US" altLang="ko-KR" dirty="0"/>
              <a:t>Neighbor </a:t>
            </a:r>
            <a:r>
              <a:rPr kumimoji="1" lang="en-US" altLang="ko-KR" dirty="0" smtClean="0"/>
              <a:t>classifier</a:t>
            </a:r>
            <a:endParaRPr kumimoji="1"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CS231n Chapter1 : Image Classification</a:t>
            </a:r>
            <a:endParaRPr lang="ko-KR" altLang="en-US"/>
          </a:p>
        </p:txBody>
      </p:sp>
      <p:cxnSp>
        <p:nvCxnSpPr>
          <p:cNvPr id="23" name="직선 연결선 16"/>
          <p:cNvCxnSpPr/>
          <p:nvPr/>
        </p:nvCxnSpPr>
        <p:spPr>
          <a:xfrm>
            <a:off x="2707782" y="6398415"/>
            <a:ext cx="87649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684" y="1541684"/>
            <a:ext cx="10490200" cy="467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27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Nearest </a:t>
            </a:r>
            <a:r>
              <a:rPr kumimoji="1" lang="en-US" altLang="ko-KR" dirty="0"/>
              <a:t>Neighbor </a:t>
            </a:r>
            <a:r>
              <a:rPr kumimoji="1" lang="en-US" altLang="ko-KR" dirty="0" smtClean="0"/>
              <a:t>classifier</a:t>
            </a:r>
            <a:endParaRPr kumimoji="1"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CS231n Chapter1 : Image Classification</a:t>
            </a:r>
            <a:endParaRPr lang="ko-KR" altLang="en-US"/>
          </a:p>
        </p:txBody>
      </p:sp>
      <p:cxnSp>
        <p:nvCxnSpPr>
          <p:cNvPr id="23" name="직선 연결선 16"/>
          <p:cNvCxnSpPr/>
          <p:nvPr/>
        </p:nvCxnSpPr>
        <p:spPr>
          <a:xfrm>
            <a:off x="2707782" y="6398415"/>
            <a:ext cx="87649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83" y="2249237"/>
            <a:ext cx="10547439" cy="287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5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Parameter </a:t>
            </a:r>
            <a:r>
              <a:rPr kumimoji="1" lang="en-US" altLang="ko-KR" dirty="0"/>
              <a:t>Vs Hyperparameter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CS231n Chapter1 : Image Classification</a:t>
            </a:r>
            <a:endParaRPr lang="ko-KR" altLang="en-US"/>
          </a:p>
        </p:txBody>
      </p:sp>
      <p:cxnSp>
        <p:nvCxnSpPr>
          <p:cNvPr id="23" name="직선 연결선 16"/>
          <p:cNvCxnSpPr/>
          <p:nvPr/>
        </p:nvCxnSpPr>
        <p:spPr>
          <a:xfrm>
            <a:off x="2707782" y="6398415"/>
            <a:ext cx="87649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/>
          <p:cNvSpPr/>
          <p:nvPr/>
        </p:nvSpPr>
        <p:spPr>
          <a:xfrm>
            <a:off x="3910261" y="2542134"/>
            <a:ext cx="3874168" cy="1696453"/>
          </a:xfrm>
          <a:prstGeom prst="rect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540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5160298" y="2647692"/>
            <a:ext cx="1374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 smtClean="0">
                <a:solidFill>
                  <a:schemeClr val="bg1"/>
                </a:solidFill>
              </a:rPr>
              <a:t>Model</a:t>
            </a:r>
            <a:endParaRPr kumimoji="1" lang="ko-KR" altLang="en-US" sz="3200">
              <a:solidFill>
                <a:schemeClr val="bg1"/>
              </a:solidFill>
            </a:endParaRPr>
          </a:p>
        </p:txBody>
      </p:sp>
      <p:sp>
        <p:nvSpPr>
          <p:cNvPr id="8" name="텍스트 상자 7"/>
          <p:cNvSpPr txBox="1"/>
          <p:nvPr/>
        </p:nvSpPr>
        <p:spPr>
          <a:xfrm>
            <a:off x="5043440" y="3477759"/>
            <a:ext cx="1607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 smtClean="0">
                <a:solidFill>
                  <a:schemeClr val="bg1"/>
                </a:solidFill>
              </a:rPr>
              <a:t>parameter</a:t>
            </a:r>
            <a:endParaRPr kumimoji="1" lang="ko-KR" altLang="en-US" sz="2400">
              <a:solidFill>
                <a:schemeClr val="bg1"/>
              </a:solidFill>
            </a:endParaRPr>
          </a:p>
        </p:txBody>
      </p:sp>
      <p:sp>
        <p:nvSpPr>
          <p:cNvPr id="9" name="텍스트 상자 8"/>
          <p:cNvSpPr txBox="1"/>
          <p:nvPr/>
        </p:nvSpPr>
        <p:spPr>
          <a:xfrm>
            <a:off x="950684" y="2496780"/>
            <a:ext cx="20673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 smtClean="0">
                <a:solidFill>
                  <a:schemeClr val="bg1"/>
                </a:solidFill>
              </a:rPr>
              <a:t>Hyperparameter</a:t>
            </a:r>
          </a:p>
          <a:p>
            <a:r>
              <a:rPr kumimoji="1" lang="en-US" altLang="ko-KR" sz="2000" dirty="0" smtClean="0">
                <a:solidFill>
                  <a:schemeClr val="bg1"/>
                </a:solidFill>
              </a:rPr>
              <a:t>Training Data</a:t>
            </a:r>
            <a:endParaRPr kumimoji="1" lang="ko-KR" altLang="en-US" sz="2000" dirty="0">
              <a:solidFill>
                <a:schemeClr val="bg1"/>
              </a:solidFill>
            </a:endParaRPr>
          </a:p>
        </p:txBody>
      </p:sp>
      <p:cxnSp>
        <p:nvCxnSpPr>
          <p:cNvPr id="10" name="직선 화살표 연결선 9"/>
          <p:cNvCxnSpPr>
            <a:endCxn id="3" idx="1"/>
          </p:cNvCxnSpPr>
          <p:nvPr/>
        </p:nvCxnSpPr>
        <p:spPr>
          <a:xfrm>
            <a:off x="228600" y="3380798"/>
            <a:ext cx="3681661" cy="9563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>
            <a:off x="7791062" y="3371235"/>
            <a:ext cx="3681661" cy="9563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상자 13"/>
          <p:cNvSpPr txBox="1"/>
          <p:nvPr/>
        </p:nvSpPr>
        <p:spPr>
          <a:xfrm>
            <a:off x="8030652" y="2658962"/>
            <a:ext cx="3292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 smtClean="0">
                <a:solidFill>
                  <a:schemeClr val="bg1"/>
                </a:solidFill>
              </a:rPr>
              <a:t>Trained Model (parameter)</a:t>
            </a:r>
            <a:endParaRPr kumimoji="1"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950683" y="3477759"/>
            <a:ext cx="251895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 smtClean="0">
                <a:solidFill>
                  <a:schemeClr val="bg1"/>
                </a:solidFill>
              </a:rPr>
              <a:t>K, Distance function</a:t>
            </a:r>
          </a:p>
          <a:p>
            <a:r>
              <a:rPr kumimoji="1" lang="en-US" altLang="ko-KR" sz="2000" dirty="0" smtClean="0">
                <a:solidFill>
                  <a:schemeClr val="bg1"/>
                </a:solidFill>
              </a:rPr>
              <a:t>CIFAR-10</a:t>
            </a:r>
          </a:p>
          <a:p>
            <a:r>
              <a:rPr kumimoji="1" lang="en-US" altLang="ko-KR" sz="2000" dirty="0" smtClean="0">
                <a:solidFill>
                  <a:schemeClr val="bg1"/>
                </a:solidFill>
              </a:rPr>
              <a:t>----------------------</a:t>
            </a:r>
          </a:p>
          <a:p>
            <a:r>
              <a:rPr kumimoji="1" lang="en-US" altLang="ko-KR" sz="2000" dirty="0" smtClean="0">
                <a:solidFill>
                  <a:schemeClr val="bg1"/>
                </a:solidFill>
              </a:rPr>
              <a:t>Delta, Lambda</a:t>
            </a:r>
          </a:p>
          <a:p>
            <a:r>
              <a:rPr kumimoji="1" lang="en-US" altLang="ko-KR" sz="2000" dirty="0" smtClean="0">
                <a:solidFill>
                  <a:schemeClr val="bg1"/>
                </a:solidFill>
              </a:rPr>
              <a:t>CIFAR-10</a:t>
            </a:r>
            <a:endParaRPr kumimoji="1"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6" name="텍스트 상자 15"/>
          <p:cNvSpPr txBox="1"/>
          <p:nvPr/>
        </p:nvSpPr>
        <p:spPr>
          <a:xfrm>
            <a:off x="3956442" y="4493293"/>
            <a:ext cx="378180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000" dirty="0" smtClean="0">
                <a:solidFill>
                  <a:schemeClr val="bg1"/>
                </a:solidFill>
              </a:rPr>
              <a:t>K-Nearest Neighbor Classifier</a:t>
            </a:r>
          </a:p>
          <a:p>
            <a:pPr algn="ctr"/>
            <a:r>
              <a:rPr kumimoji="1" lang="en-US" altLang="ko-KR" sz="2000" dirty="0" smtClean="0">
                <a:solidFill>
                  <a:schemeClr val="bg1"/>
                </a:solidFill>
              </a:rPr>
              <a:t>None</a:t>
            </a:r>
          </a:p>
          <a:p>
            <a:pPr algn="ctr"/>
            <a:r>
              <a:rPr kumimoji="1" lang="en-US" altLang="ko-KR" sz="2000" dirty="0" smtClean="0">
                <a:solidFill>
                  <a:schemeClr val="bg1"/>
                </a:solidFill>
              </a:rPr>
              <a:t>----------------------------------</a:t>
            </a:r>
            <a:endParaRPr kumimoji="1" lang="en-US" altLang="ko-KR" sz="2000" dirty="0">
              <a:solidFill>
                <a:schemeClr val="bg1"/>
              </a:solidFill>
            </a:endParaRPr>
          </a:p>
          <a:p>
            <a:pPr algn="ctr"/>
            <a:r>
              <a:rPr kumimoji="1" lang="en-US" altLang="ko-KR" sz="2000" dirty="0" smtClean="0">
                <a:solidFill>
                  <a:schemeClr val="bg1"/>
                </a:solidFill>
              </a:rPr>
              <a:t>Linear Classifier</a:t>
            </a:r>
          </a:p>
          <a:p>
            <a:pPr algn="ctr"/>
            <a:r>
              <a:rPr kumimoji="1" lang="en-US" altLang="ko-KR" sz="2000" dirty="0" smtClean="0">
                <a:solidFill>
                  <a:schemeClr val="bg1"/>
                </a:solidFill>
              </a:rPr>
              <a:t>Weight, Bias</a:t>
            </a:r>
          </a:p>
        </p:txBody>
      </p:sp>
      <p:sp>
        <p:nvSpPr>
          <p:cNvPr id="17" name="텍스트 상자 16"/>
          <p:cNvSpPr txBox="1"/>
          <p:nvPr/>
        </p:nvSpPr>
        <p:spPr>
          <a:xfrm>
            <a:off x="7863811" y="3592256"/>
            <a:ext cx="36760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000" dirty="0" smtClean="0">
                <a:solidFill>
                  <a:schemeClr val="bg1"/>
                </a:solidFill>
              </a:rPr>
              <a:t>K-Nearest Neighbor Classifier</a:t>
            </a:r>
          </a:p>
          <a:p>
            <a:pPr algn="ctr"/>
            <a:r>
              <a:rPr kumimoji="1" lang="en-US" altLang="ko-KR" sz="2000" dirty="0" smtClean="0">
                <a:solidFill>
                  <a:schemeClr val="bg1"/>
                </a:solidFill>
              </a:rPr>
              <a:t>---------------------------------</a:t>
            </a:r>
            <a:endParaRPr kumimoji="1" lang="en-US" altLang="ko-KR" sz="2000" dirty="0">
              <a:solidFill>
                <a:schemeClr val="bg1"/>
              </a:solidFill>
            </a:endParaRPr>
          </a:p>
          <a:p>
            <a:pPr algn="ctr"/>
            <a:r>
              <a:rPr kumimoji="1" lang="en-US" altLang="ko-KR" sz="2000" dirty="0" smtClean="0">
                <a:solidFill>
                  <a:schemeClr val="bg1"/>
                </a:solidFill>
              </a:rPr>
              <a:t>Trained Linear Classifier</a:t>
            </a:r>
          </a:p>
        </p:txBody>
      </p:sp>
    </p:spTree>
    <p:extLst>
      <p:ext uri="{BB962C8B-B14F-4D97-AF65-F5344CB8AC3E}">
        <p14:creationId xmlns:p14="http://schemas.microsoft.com/office/powerpoint/2010/main" val="77371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Validation set</a:t>
            </a:r>
            <a:endParaRPr kumimoji="1"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CS231n Chapter1 : Image Classification</a:t>
            </a:r>
            <a:endParaRPr lang="ko-KR" altLang="en-US"/>
          </a:p>
        </p:txBody>
      </p:sp>
      <p:cxnSp>
        <p:nvCxnSpPr>
          <p:cNvPr id="23" name="직선 연결선 16"/>
          <p:cNvCxnSpPr/>
          <p:nvPr/>
        </p:nvCxnSpPr>
        <p:spPr>
          <a:xfrm>
            <a:off x="2707782" y="6398415"/>
            <a:ext cx="87649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/>
          <p:cNvSpPr/>
          <p:nvPr/>
        </p:nvSpPr>
        <p:spPr>
          <a:xfrm>
            <a:off x="925284" y="5936749"/>
            <a:ext cx="105155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Evaluate on the test set only a single time, at the very end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.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684" y="1650812"/>
            <a:ext cx="10490200" cy="3265388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950684" y="5283293"/>
            <a:ext cx="104901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bg1"/>
                </a:solidFill>
              </a:rPr>
              <a:t>Training Set	   -    (Validation Set)    -    Test Set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88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Cross-validation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CS231n Chapter1 : Image Classification</a:t>
            </a:r>
            <a:endParaRPr lang="ko-KR" altLang="en-US"/>
          </a:p>
        </p:txBody>
      </p:sp>
      <p:cxnSp>
        <p:nvCxnSpPr>
          <p:cNvPr id="23" name="직선 연결선 16"/>
          <p:cNvCxnSpPr/>
          <p:nvPr/>
        </p:nvCxnSpPr>
        <p:spPr>
          <a:xfrm>
            <a:off x="2707782" y="6398415"/>
            <a:ext cx="87649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378" y="1613798"/>
            <a:ext cx="8519411" cy="132725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378" y="2941050"/>
            <a:ext cx="8519411" cy="329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39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Jupyter</a:t>
            </a:r>
            <a:r>
              <a:rPr lang="en-US" altLang="ko-KR" dirty="0" smtClean="0"/>
              <a:t> Notebook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꿀팁</a:t>
            </a:r>
            <a:endParaRPr lang="ko-KR" altLang="en-US" dirty="0"/>
          </a:p>
        </p:txBody>
      </p:sp>
      <p:cxnSp>
        <p:nvCxnSpPr>
          <p:cNvPr id="23" name="직선 연결선 16"/>
          <p:cNvCxnSpPr/>
          <p:nvPr/>
        </p:nvCxnSpPr>
        <p:spPr>
          <a:xfrm>
            <a:off x="2707782" y="6398415"/>
            <a:ext cx="87649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텍스트 상자 5"/>
          <p:cNvSpPr txBox="1"/>
          <p:nvPr/>
        </p:nvSpPr>
        <p:spPr>
          <a:xfrm>
            <a:off x="925284" y="1991362"/>
            <a:ext cx="934853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en-US" altLang="ko-KR" sz="2000" dirty="0" smtClean="0">
                <a:solidFill>
                  <a:schemeClr val="bg1"/>
                </a:solidFill>
              </a:rPr>
              <a:t>Tab = autocomplete</a:t>
            </a:r>
          </a:p>
          <a:p>
            <a:pPr marL="342900" indent="-342900">
              <a:buFontTx/>
              <a:buChar char="-"/>
            </a:pPr>
            <a:endParaRPr kumimoji="1"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>
                <a:solidFill>
                  <a:schemeClr val="bg1"/>
                </a:solidFill>
              </a:rPr>
              <a:t>Shift+ Enter = run cell &amp; select </a:t>
            </a:r>
            <a:r>
              <a:rPr kumimoji="1" lang="en-US" altLang="ko-KR" sz="2000" dirty="0" smtClean="0">
                <a:solidFill>
                  <a:schemeClr val="bg1"/>
                </a:solidFill>
              </a:rPr>
              <a:t>below</a:t>
            </a:r>
          </a:p>
          <a:p>
            <a:pPr marL="342900" indent="-342900">
              <a:buFontTx/>
              <a:buChar char="-"/>
            </a:pPr>
            <a:endParaRPr kumimoji="1"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 smtClean="0">
                <a:solidFill>
                  <a:schemeClr val="bg1"/>
                </a:solidFill>
              </a:rPr>
              <a:t>ESC = command mode</a:t>
            </a:r>
          </a:p>
          <a:p>
            <a:endParaRPr kumimoji="1"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 smtClean="0">
                <a:solidFill>
                  <a:schemeClr val="bg1"/>
                </a:solidFill>
              </a:rPr>
              <a:t>A , B = add cell</a:t>
            </a:r>
          </a:p>
          <a:p>
            <a:pPr marL="342900" indent="-342900">
              <a:buFontTx/>
              <a:buChar char="-"/>
            </a:pPr>
            <a:endParaRPr kumimoji="1"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 smtClean="0">
                <a:solidFill>
                  <a:schemeClr val="bg1"/>
                </a:solidFill>
              </a:rPr>
              <a:t>C , V = copy &amp; paste</a:t>
            </a:r>
          </a:p>
          <a:p>
            <a:endParaRPr kumimoji="1"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 smtClean="0">
                <a:solidFill>
                  <a:schemeClr val="bg1"/>
                </a:solidFill>
              </a:rPr>
              <a:t>D+D = delete cell </a:t>
            </a:r>
          </a:p>
          <a:p>
            <a:pPr marL="342900" indent="-342900">
              <a:buFontTx/>
              <a:buChar char="-"/>
            </a:pPr>
            <a:endParaRPr kumimoji="1" lang="en-US" altLang="ko-KR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 err="1" smtClean="0">
                <a:solidFill>
                  <a:schemeClr val="bg1"/>
                </a:solidFill>
              </a:rPr>
              <a:t>Cmd</a:t>
            </a:r>
            <a:r>
              <a:rPr kumimoji="1" lang="en-US" altLang="ko-KR" sz="2000" dirty="0" smtClean="0">
                <a:solidFill>
                  <a:schemeClr val="bg1"/>
                </a:solidFill>
              </a:rPr>
              <a:t> + delete = delete word before</a:t>
            </a:r>
          </a:p>
          <a:p>
            <a:endParaRPr kumimoji="1" lang="en-US" altLang="ko-K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75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157</Words>
  <Application>Microsoft Macintosh PowerPoint</Application>
  <PresentationFormat>와이드스크린</PresentationFormat>
  <Paragraphs>61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Rix고딕 M</vt:lpstr>
      <vt:lpstr>Arial</vt:lpstr>
      <vt:lpstr>Office 테마</vt:lpstr>
      <vt:lpstr>PowerPoint 프레젠테이션</vt:lpstr>
      <vt:lpstr>Chapter 1 : Image Classification</vt:lpstr>
      <vt:lpstr>Problem of Image Classification</vt:lpstr>
      <vt:lpstr>Nearest Neighbor classifier</vt:lpstr>
      <vt:lpstr>Nearest Neighbor classifier</vt:lpstr>
      <vt:lpstr>Parameter Vs Hyperparameter</vt:lpstr>
      <vt:lpstr>Validation set</vt:lpstr>
      <vt:lpstr>Cross-validation</vt:lpstr>
      <vt:lpstr>Jupyter Notebook</vt:lpstr>
    </vt:vector>
  </TitlesOfParts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김봉정</dc:creator>
  <cp:keywords>파워포인트전문가클럽; 템플릿</cp:keywords>
  <cp:lastModifiedBy>Microsoft Office 사용자</cp:lastModifiedBy>
  <cp:revision>21</cp:revision>
  <dcterms:created xsi:type="dcterms:W3CDTF">2016-03-08T01:19:14Z</dcterms:created>
  <dcterms:modified xsi:type="dcterms:W3CDTF">2017-07-05T11:56:45Z</dcterms:modified>
</cp:coreProperties>
</file>

<file path=docProps/thumbnail.jpeg>
</file>